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68" r:id="rId2"/>
    <p:sldId id="260" r:id="rId3"/>
    <p:sldId id="257" r:id="rId4"/>
    <p:sldId id="258" r:id="rId5"/>
    <p:sldId id="259" r:id="rId6"/>
    <p:sldId id="261" r:id="rId7"/>
    <p:sldId id="263" r:id="rId8"/>
    <p:sldId id="262" r:id="rId9"/>
    <p:sldId id="264" r:id="rId10"/>
    <p:sldId id="265" r:id="rId11"/>
    <p:sldId id="267" r:id="rId12"/>
    <p:sldId id="269" r:id="rId13"/>
    <p:sldId id="275" r:id="rId14"/>
    <p:sldId id="270" r:id="rId15"/>
    <p:sldId id="271" r:id="rId16"/>
    <p:sldId id="272" r:id="rId17"/>
    <p:sldId id="273" r:id="rId18"/>
    <p:sldId id="274" r:id="rId19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C00"/>
    <a:srgbClr val="B5B600"/>
    <a:srgbClr val="F5F7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467BAE6-86E2-489A-97F9-4BB389040BC3}" v="3628" dt="2023-04-02T22:52:57.17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606" autoAdjust="0"/>
    <p:restoredTop sz="94660"/>
  </p:normalViewPr>
  <p:slideViewPr>
    <p:cSldViewPr snapToGrid="0">
      <p:cViewPr varScale="1">
        <p:scale>
          <a:sx n="74" d="100"/>
          <a:sy n="74" d="100"/>
        </p:scale>
        <p:origin x="533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5.11226624015748E-2"/>
          <c:y val="0.27493366911087175"/>
          <c:w val="0.9198812746062992"/>
          <c:h val="0.65778483896500739"/>
        </c:manualLayout>
      </c:layout>
      <c:scatterChart>
        <c:scatterStyle val="smoothMarker"/>
        <c:varyColors val="0"/>
        <c:ser>
          <c:idx val="0"/>
          <c:order val="0"/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Foglio1!$A$2:$A$4</c:f>
              <c:numCache>
                <c:formatCode>General</c:formatCode>
                <c:ptCount val="3"/>
                <c:pt idx="0">
                  <c:v>0</c:v>
                </c:pt>
                <c:pt idx="1">
                  <c:v>0.3</c:v>
                </c:pt>
                <c:pt idx="2">
                  <c:v>1</c:v>
                </c:pt>
              </c:numCache>
            </c:numRef>
          </c:xVal>
          <c:yVal>
            <c:numRef>
              <c:f>Foglio1!$B$2:$B$4</c:f>
              <c:numCache>
                <c:formatCode>General</c:formatCode>
                <c:ptCount val="3"/>
                <c:pt idx="0">
                  <c:v>0</c:v>
                </c:pt>
                <c:pt idx="1">
                  <c:v>0.75</c:v>
                </c:pt>
                <c:pt idx="2">
                  <c:v>0.9</c:v>
                </c:pt>
              </c:numCache>
            </c:numRef>
          </c:yVal>
          <c:smooth val="1"/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Foglio1!$B$1</c15:sqref>
                        </c15:formulaRef>
                      </c:ext>
                    </c:extLst>
                    <c:strCache>
                      <c:ptCount val="1"/>
                      <c:pt idx="0">
                        <c:v>Valori Y</c:v>
                      </c:pt>
                    </c:strCache>
                  </c:strRef>
                </c15:tx>
              </c15:filteredSeriesTitle>
            </c:ext>
            <c:ext xmlns:c16="http://schemas.microsoft.com/office/drawing/2014/chart" uri="{C3380CC4-5D6E-409C-BE32-E72D297353CC}">
              <c16:uniqueId val="{00000000-A711-4DED-80EF-63AD0FE94C4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813268751"/>
        <c:axId val="809656063"/>
      </c:scatterChart>
      <c:valAx>
        <c:axId val="813268751"/>
        <c:scaling>
          <c:orientation val="minMax"/>
        </c:scaling>
        <c:delete val="1"/>
        <c:axPos val="b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809656063"/>
        <c:crosses val="autoZero"/>
        <c:crossBetween val="midCat"/>
      </c:valAx>
      <c:valAx>
        <c:axId val="809656063"/>
        <c:scaling>
          <c:orientation val="minMax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one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813268751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0.05143</cdr:x>
      <cdr:y>0.93317</cdr:y>
    </cdr:from>
    <cdr:to>
      <cdr:x>0.86874</cdr:x>
      <cdr:y>0.93317</cdr:y>
    </cdr:to>
    <cdr:cxnSp macro="">
      <cdr:nvCxnSpPr>
        <cdr:cNvPr id="3" name="Connettore 2 2">
          <a:extLst xmlns:a="http://schemas.openxmlformats.org/drawingml/2006/main">
            <a:ext uri="{FF2B5EF4-FFF2-40B4-BE49-F238E27FC236}">
              <a16:creationId xmlns:a16="http://schemas.microsoft.com/office/drawing/2014/main" id="{9066CE97-9845-8EFB-4461-8284932B971C}"/>
            </a:ext>
          </a:extLst>
        </cdr:cNvPr>
        <cdr:cNvCxnSpPr/>
      </cdr:nvCxnSpPr>
      <cdr:spPr>
        <a:xfrm xmlns:a="http://schemas.openxmlformats.org/drawingml/2006/main">
          <a:off x="343614" y="3310467"/>
          <a:ext cx="5461000" cy="0"/>
        </a:xfrm>
        <a:prstGeom xmlns:a="http://schemas.openxmlformats.org/drawingml/2006/main" prst="straightConnector1">
          <a:avLst/>
        </a:prstGeom>
        <a:ln xmlns:a="http://schemas.openxmlformats.org/drawingml/2006/main" w="19050" cap="rnd">
          <a:solidFill>
            <a:schemeClr val="tx1"/>
          </a:solidFill>
          <a:tailEnd type="arrow" w="lg" len="med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0.05143</cdr:x>
      <cdr:y>0.18496</cdr:y>
    </cdr:from>
    <cdr:to>
      <cdr:x>0.05143</cdr:x>
      <cdr:y>0.92959</cdr:y>
    </cdr:to>
    <cdr:cxnSp macro="">
      <cdr:nvCxnSpPr>
        <cdr:cNvPr id="4" name="Connettore 2 3">
          <a:extLst xmlns:a="http://schemas.openxmlformats.org/drawingml/2006/main">
            <a:ext uri="{FF2B5EF4-FFF2-40B4-BE49-F238E27FC236}">
              <a16:creationId xmlns:a16="http://schemas.microsoft.com/office/drawing/2014/main" id="{D1EE0DE4-C0B5-9B9B-026A-C7376EAA4623}"/>
            </a:ext>
          </a:extLst>
        </cdr:cNvPr>
        <cdr:cNvCxnSpPr/>
      </cdr:nvCxnSpPr>
      <cdr:spPr>
        <a:xfrm xmlns:a="http://schemas.openxmlformats.org/drawingml/2006/main" flipV="1">
          <a:off x="343614" y="656166"/>
          <a:ext cx="0" cy="2641600"/>
        </a:xfrm>
        <a:prstGeom xmlns:a="http://schemas.openxmlformats.org/drawingml/2006/main" prst="straightConnector1">
          <a:avLst/>
        </a:prstGeom>
        <a:ln xmlns:a="http://schemas.openxmlformats.org/drawingml/2006/main" w="19050">
          <a:solidFill>
            <a:schemeClr val="tx1"/>
          </a:solidFill>
          <a:tailEnd type="arrow" w="lg" len="med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</c:userShape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7D1322-D404-46D7-B218-4659ED8F133D}" type="datetimeFigureOut">
              <a:rPr lang="en-GB" smtClean="0"/>
              <a:t>03/04/2023</a:t>
            </a:fld>
            <a:endParaRPr lang="en-GB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BE3E9E-9525-44C2-8490-26734D8F9EBF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42946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BE3E9E-9525-44C2-8490-26734D8F9EBF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70597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6B5E511-2821-48A1-45DA-A9FA1FD8A3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871C334B-B84E-662E-F5E8-3DDE0BCF8C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229B7B3-0B44-E203-2074-A29318DCA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A171D-A528-4B5A-94A1-B9061A011954}" type="datetimeFigureOut">
              <a:rPr lang="it-IT" smtClean="0"/>
              <a:t>03/04/2023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23E264B-5DFB-84D0-BFF8-877A490C1F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DCD0D39-1BBE-9FFF-1359-8D6A4C8A1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1CCB0-4138-4643-8DC3-4918590609D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756025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86374A5-499A-CC50-7382-965663B12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B74126E9-ED0E-1D68-6999-3C47042A59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0FF0D4B-1F4B-B37C-809E-750F4DCC3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A171D-A528-4B5A-94A1-B9061A011954}" type="datetimeFigureOut">
              <a:rPr lang="it-IT" smtClean="0"/>
              <a:t>03/04/2023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1AA2A50-1F9A-0350-04CF-FB2F84E9F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EF9F91F-A4A7-63D9-1F30-6A22E2AA02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1CCB0-4138-4643-8DC3-4918590609D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235302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585E8D88-E2CA-879B-1674-4D07ACC495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0ADB2FD0-6EB7-FB72-04A4-7E5ACC846D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3A97A3F-FC1B-EEC1-D940-4DC806D362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A171D-A528-4B5A-94A1-B9061A011954}" type="datetimeFigureOut">
              <a:rPr lang="it-IT" smtClean="0"/>
              <a:t>03/04/2023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0BAB93A-7CEB-F99D-4584-64BF0A8202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EDD0E5F-C73F-8F28-6E90-C35773AD0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1CCB0-4138-4643-8DC3-4918590609D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28172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747CB43-0D04-CDD3-7E87-8621923A7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A68A5FC-A4D4-C33D-F890-A7A3EC2E14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2CED33B-BCC3-7286-5161-0D860A9247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A171D-A528-4B5A-94A1-B9061A011954}" type="datetimeFigureOut">
              <a:rPr lang="it-IT" smtClean="0"/>
              <a:t>03/04/2023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0EAEB0C-2FAE-727C-F297-900CA8721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9C73752-25E3-05C8-1694-6A400DA25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1CCB0-4138-4643-8DC3-4918590609D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061913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1EEB326-2DBB-369A-1E19-EA6B05D6D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26A4167A-1DCA-DAC8-033C-6B37E92011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E77D144-F1E5-423D-4F51-9DD26365EE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A171D-A528-4B5A-94A1-B9061A011954}" type="datetimeFigureOut">
              <a:rPr lang="it-IT" smtClean="0"/>
              <a:t>03/04/2023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7F0062E-5B2C-12C0-6267-8249253A58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F80666C-3DA2-DE1A-6895-005D96047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1CCB0-4138-4643-8DC3-4918590609D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744507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3F443DE-3DE8-4948-715C-399CAC82B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13D6F1A-1A6E-85BE-0557-FEA26F5436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E322307-2E51-3E63-271C-10166340BD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D8DC4D6D-4667-EA09-1DAE-3A6B9FA682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A171D-A528-4B5A-94A1-B9061A011954}" type="datetimeFigureOut">
              <a:rPr lang="it-IT" smtClean="0"/>
              <a:t>03/04/2023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045EF80E-8C4F-83C0-A9BE-5CE33EDCC0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295F9FC-84CD-9883-E3EA-0881F38EF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1CCB0-4138-4643-8DC3-4918590609D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72090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867E59E-DE09-B782-5239-21A26B4AB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F78AE97-48FC-56DA-ED45-41B243E6B0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AC822D0-EFF9-A08B-2371-8E5B12140F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404FC11E-4C34-FA9A-50B1-37687786E6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CEC21CAB-1791-A4B5-F55E-A94919A17D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27F63E78-7F2A-5A9F-A08B-C5B4C2C3F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A171D-A528-4B5A-94A1-B9061A011954}" type="datetimeFigureOut">
              <a:rPr lang="it-IT" smtClean="0"/>
              <a:t>03/04/2023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537046FD-DF66-0266-B7BF-A1D8BB8F1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787C6E5F-9F78-1BEA-CA1A-53DB47958B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1CCB0-4138-4643-8DC3-4918590609D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13368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8CBBC23-4F8D-FDDF-65C6-FBA5711B5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10E98A99-2DCA-28A8-4A9D-AE211673E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A171D-A528-4B5A-94A1-B9061A011954}" type="datetimeFigureOut">
              <a:rPr lang="it-IT" smtClean="0"/>
              <a:t>03/04/2023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3713C047-993C-2034-07DC-D577215923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6F4F944-EE89-A169-558E-043F5901D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1CCB0-4138-4643-8DC3-4918590609D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142639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E8A5F47E-AFF2-FA22-C6FA-5B5003C907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A171D-A528-4B5A-94A1-B9061A011954}" type="datetimeFigureOut">
              <a:rPr lang="it-IT" smtClean="0"/>
              <a:t>03/04/2023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9D27DFEF-E00D-B2B9-1F2C-9D8FF6BE10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2E8F8D6-F1EE-348E-A9AE-997640B95F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1CCB0-4138-4643-8DC3-4918590609D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549316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F6DCB5D-813E-52DD-0255-324769DCC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212898F-A6F0-DCE7-977E-40373A2DE7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E634DE58-8AFF-F06D-9635-D249806CB1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F14615D-15DD-1FF0-3237-5DA4F2541D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A171D-A528-4B5A-94A1-B9061A011954}" type="datetimeFigureOut">
              <a:rPr lang="it-IT" smtClean="0"/>
              <a:t>03/04/2023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4913CE33-DCC9-701A-93C4-31D5698826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4BC1E8C5-9A4C-5F22-E518-0E7E70FCB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1CCB0-4138-4643-8DC3-4918590609D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563090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B1028EE-EAA8-DE29-A357-D024697A5A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10F856A1-920C-51E3-B574-055B9085D2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EB28A20B-5081-2725-4D89-E693346E57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1E9BDA72-5A49-18C4-D4B2-7934988363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A171D-A528-4B5A-94A1-B9061A011954}" type="datetimeFigureOut">
              <a:rPr lang="it-IT" smtClean="0"/>
              <a:t>03/04/2023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1084086F-0641-B4D5-5686-0E12DE629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46CB8FCA-6062-770C-B54C-41D5B20DD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1CCB0-4138-4643-8DC3-4918590609D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051761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150E4B52-A08C-1C82-C05B-8C80DB7788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B7894A91-AF3C-7AF8-472E-4921BD5C6F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21376AD-6BB2-9945-C29E-01DE32F62D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4A171D-A528-4B5A-94A1-B9061A011954}" type="datetimeFigureOut">
              <a:rPr lang="it-IT" smtClean="0"/>
              <a:t>03/04/2023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33F0F28-A32F-4FAE-B23D-1F06D2895B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8F536BE-1D2E-2BE6-D8A8-D1A57127C0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D1CCB0-4138-4643-8DC3-4918590609D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478854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/>
            </a:gs>
            <a:gs pos="100000">
              <a:srgbClr val="00BC00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F40807B7-EEA0-F163-93D9-179BD98F335E}"/>
              </a:ext>
            </a:extLst>
          </p:cNvPr>
          <p:cNvSpPr txBox="1"/>
          <p:nvPr/>
        </p:nvSpPr>
        <p:spPr>
          <a:xfrm>
            <a:off x="2679250" y="2202359"/>
            <a:ext cx="68335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8000" b="1">
                <a:solidFill>
                  <a:srgbClr val="F5F7F9"/>
                </a:solidFill>
                <a:latin typeface="Archivo" pitchFamily="2" charset="0"/>
                <a:cs typeface="Archivo" pitchFamily="2" charset="0"/>
              </a:rPr>
              <a:t>Ratatouille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9A08E4DA-2704-F359-D420-B845DC41BDDB}"/>
              </a:ext>
            </a:extLst>
          </p:cNvPr>
          <p:cNvSpPr txBox="1"/>
          <p:nvPr/>
        </p:nvSpPr>
        <p:spPr>
          <a:xfrm>
            <a:off x="7771612" y="3111500"/>
            <a:ext cx="106150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6000" i="1">
                <a:solidFill>
                  <a:srgbClr val="F5F7F9"/>
                </a:solidFill>
                <a:latin typeface="Archivo" pitchFamily="2" charset="0"/>
                <a:cs typeface="Archivo" pitchFamily="2" charset="0"/>
              </a:rPr>
              <a:t>23</a:t>
            </a:r>
          </a:p>
        </p:txBody>
      </p:sp>
    </p:spTree>
    <p:extLst>
      <p:ext uri="{BB962C8B-B14F-4D97-AF65-F5344CB8AC3E}">
        <p14:creationId xmlns:p14="http://schemas.microsoft.com/office/powerpoint/2010/main" val="13117150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5"/>
                                            </p:cond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l mio video-6">
            <a:hlinkClick r:id="" action="ppaction://media"/>
            <a:extLst>
              <a:ext uri="{FF2B5EF4-FFF2-40B4-BE49-F238E27FC236}">
                <a16:creationId xmlns:a16="http://schemas.microsoft.com/office/drawing/2014/main" id="{FE5D1155-4FCC-5F87-6633-E45264D67CC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EA02798D-B76A-3876-6587-A5067188867B}"/>
              </a:ext>
            </a:extLst>
          </p:cNvPr>
          <p:cNvSpPr txBox="1"/>
          <p:nvPr/>
        </p:nvSpPr>
        <p:spPr>
          <a:xfrm>
            <a:off x="7510902" y="5396041"/>
            <a:ext cx="281519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4000" b="1">
                <a:solidFill>
                  <a:srgbClr val="B5B600"/>
                </a:solidFill>
                <a:latin typeface="Archivo" pitchFamily="2" charset="0"/>
                <a:cs typeface="Archivo" pitchFamily="2" charset="0"/>
              </a:rPr>
              <a:t>Statistiche</a:t>
            </a:r>
          </a:p>
        </p:txBody>
      </p:sp>
    </p:spTree>
    <p:extLst>
      <p:ext uri="{BB962C8B-B14F-4D97-AF65-F5344CB8AC3E}">
        <p14:creationId xmlns:p14="http://schemas.microsoft.com/office/powerpoint/2010/main" val="9928596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9" dur="2907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0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21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" fill="hold">
                      <p:stCondLst>
                        <p:cond delay="0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5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5B6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>
            <a:extLst>
              <a:ext uri="{FF2B5EF4-FFF2-40B4-BE49-F238E27FC236}">
                <a16:creationId xmlns:a16="http://schemas.microsoft.com/office/drawing/2014/main" id="{4F91DCC5-C189-B4DB-AAF5-8621DA617D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71846" y="4551584"/>
            <a:ext cx="10454640" cy="9334499"/>
          </a:xfrm>
          <a:prstGeom prst="rect">
            <a:avLst/>
          </a:prstGeom>
        </p:spPr>
      </p:pic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6C53F2B6-5349-2547-042C-59BE6D1ACF56}"/>
              </a:ext>
            </a:extLst>
          </p:cNvPr>
          <p:cNvSpPr txBox="1"/>
          <p:nvPr/>
        </p:nvSpPr>
        <p:spPr>
          <a:xfrm>
            <a:off x="790982" y="988176"/>
            <a:ext cx="437578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>
                <a:solidFill>
                  <a:schemeClr val="bg1"/>
                </a:solidFill>
                <a:latin typeface="Archivo" pitchFamily="2" charset="0"/>
                <a:cs typeface="Archivo" pitchFamily="2" charset="0"/>
              </a:rPr>
              <a:t>Gestione</a:t>
            </a:r>
          </a:p>
          <a:p>
            <a:r>
              <a:rPr lang="it-IT" sz="2800" b="1">
                <a:solidFill>
                  <a:schemeClr val="bg1"/>
                </a:solidFill>
                <a:latin typeface="Archivo" pitchFamily="2" charset="0"/>
                <a:cs typeface="Archivo" pitchFamily="2" charset="0"/>
              </a:rPr>
              <a:t>Personale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B234B653-C5BD-BD5D-4547-47CBC59739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 flipV="1">
            <a:off x="3022600" y="2777560"/>
            <a:ext cx="1145149" cy="361566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4B4463F4-5AC1-69F8-FD2B-F579492565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6004786" y="4701600"/>
            <a:ext cx="852027" cy="1275103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3D6D441F-7B46-BE09-4542-19343CA1015E}"/>
              </a:ext>
            </a:extLst>
          </p:cNvPr>
          <p:cNvSpPr txBox="1"/>
          <p:nvPr/>
        </p:nvSpPr>
        <p:spPr>
          <a:xfrm>
            <a:off x="757236" y="2614130"/>
            <a:ext cx="2265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>
                <a:solidFill>
                  <a:schemeClr val="bg1"/>
                </a:solidFill>
                <a:latin typeface="Archivo" pitchFamily="2" charset="0"/>
                <a:cs typeface="Archivo" pitchFamily="2" charset="0"/>
              </a:rPr>
              <a:t>Selezione del ruolo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EF927BF4-C3A1-71D9-A974-11BCED4075E6}"/>
              </a:ext>
            </a:extLst>
          </p:cNvPr>
          <p:cNvSpPr txBox="1"/>
          <p:nvPr/>
        </p:nvSpPr>
        <p:spPr>
          <a:xfrm>
            <a:off x="3111500" y="5486603"/>
            <a:ext cx="2747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>
                <a:solidFill>
                  <a:schemeClr val="bg1"/>
                </a:solidFill>
                <a:latin typeface="Archivo" pitchFamily="2" charset="0"/>
                <a:cs typeface="Archivo" pitchFamily="2" charset="0"/>
              </a:rPr>
              <a:t>Eliminazione personale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5872D9F7-C3AD-358C-710B-2010170A53D2}"/>
              </a:ext>
            </a:extLst>
          </p:cNvPr>
          <p:cNvSpPr txBox="1"/>
          <p:nvPr/>
        </p:nvSpPr>
        <p:spPr>
          <a:xfrm>
            <a:off x="757333" y="2920430"/>
            <a:ext cx="2641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>
                <a:latin typeface="Archivo" pitchFamily="2" charset="0"/>
                <a:cs typeface="Archivo" pitchFamily="2" charset="0"/>
              </a:rPr>
              <a:t>Selezione del ruolo e visualizza il personale.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0A2E6375-A7F7-FBE9-7571-244ABB96CD5B}"/>
              </a:ext>
            </a:extLst>
          </p:cNvPr>
          <p:cNvSpPr txBox="1"/>
          <p:nvPr/>
        </p:nvSpPr>
        <p:spPr>
          <a:xfrm>
            <a:off x="3111499" y="5783068"/>
            <a:ext cx="3763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>
                <a:latin typeface="Archivo" pitchFamily="2" charset="0"/>
                <a:cs typeface="Archivo" pitchFamily="2" charset="0"/>
              </a:rPr>
              <a:t>Swipe in alto per eliminazione del personale, con popup di conferma.</a:t>
            </a:r>
          </a:p>
        </p:txBody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E0D021B5-BFA7-D5C2-BA46-1DD75F6B67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64016" y="2764860"/>
            <a:ext cx="829903" cy="1241993"/>
          </a:xfrm>
          <a:prstGeom prst="rect">
            <a:avLst/>
          </a:prstGeom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D195993F-B0AF-64F5-D2D0-4FD4A930F02E}"/>
              </a:ext>
            </a:extLst>
          </p:cNvPr>
          <p:cNvSpPr txBox="1"/>
          <p:nvPr/>
        </p:nvSpPr>
        <p:spPr>
          <a:xfrm flipH="1">
            <a:off x="10113869" y="3994153"/>
            <a:ext cx="20781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>
                <a:solidFill>
                  <a:schemeClr val="bg1"/>
                </a:solidFill>
                <a:latin typeface="Archivo" pitchFamily="2" charset="0"/>
                <a:cs typeface="Archivo" pitchFamily="2" charset="0"/>
              </a:rPr>
              <a:t>Aggiungi nuovo dipendente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4667BC37-F8CD-10EC-F481-6B354F3AF27F}"/>
              </a:ext>
            </a:extLst>
          </p:cNvPr>
          <p:cNvSpPr txBox="1"/>
          <p:nvPr/>
        </p:nvSpPr>
        <p:spPr>
          <a:xfrm>
            <a:off x="10113869" y="4551584"/>
            <a:ext cx="20781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>
                <a:latin typeface="Archivo" pitchFamily="2" charset="0"/>
                <a:cs typeface="Archivo" pitchFamily="2" charset="0"/>
              </a:rPr>
              <a:t>Porta alla pagina che permette di aggiungere un dipendente.</a:t>
            </a:r>
          </a:p>
        </p:txBody>
      </p:sp>
    </p:spTree>
    <p:extLst>
      <p:ext uri="{BB962C8B-B14F-4D97-AF65-F5344CB8AC3E}">
        <p14:creationId xmlns:p14="http://schemas.microsoft.com/office/powerpoint/2010/main" val="3584873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56 -0.00902 L -0.00182 -0.8456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9" y="-4182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000"/>
                            </p:stCondLst>
                            <p:childTnLst>
                              <p:par>
                                <p:cTn id="5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11" grpId="0"/>
      <p:bldP spid="12" grpId="0"/>
      <p:bldP spid="14" grpId="0"/>
      <p:bldP spid="15" grpId="0"/>
      <p:bldP spid="17" grpId="0"/>
      <p:bldP spid="1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7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C6EF333-CD2D-BB37-2D62-84A424730775}"/>
              </a:ext>
            </a:extLst>
          </p:cNvPr>
          <p:cNvSpPr txBox="1"/>
          <p:nvPr/>
        </p:nvSpPr>
        <p:spPr>
          <a:xfrm>
            <a:off x="3364322" y="2558871"/>
            <a:ext cx="546335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7200" b="1" dirty="0">
                <a:solidFill>
                  <a:srgbClr val="00BC00"/>
                </a:solidFill>
                <a:latin typeface="Archivo" pitchFamily="2" charset="0"/>
                <a:cs typeface="Archivo" pitchFamily="2" charset="0"/>
              </a:rPr>
              <a:t>Architettura</a:t>
            </a:r>
          </a:p>
        </p:txBody>
      </p:sp>
    </p:spTree>
    <p:extLst>
      <p:ext uri="{BB962C8B-B14F-4D97-AF65-F5344CB8AC3E}">
        <p14:creationId xmlns:p14="http://schemas.microsoft.com/office/powerpoint/2010/main" val="3602659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7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A8A97A29-9245-4209-42EE-B5332A3D284C}"/>
              </a:ext>
            </a:extLst>
          </p:cNvPr>
          <p:cNvSpPr txBox="1"/>
          <p:nvPr/>
        </p:nvSpPr>
        <p:spPr>
          <a:xfrm>
            <a:off x="1926363" y="1278103"/>
            <a:ext cx="33078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b="1" i="0" dirty="0" err="1">
                <a:solidFill>
                  <a:srgbClr val="161616"/>
                </a:solidFill>
                <a:effectLst/>
                <a:latin typeface="Archivo" pitchFamily="2" charset="0"/>
                <a:cs typeface="Archivo" pitchFamily="2" charset="0"/>
              </a:rPr>
              <a:t>three-tier</a:t>
            </a:r>
            <a:r>
              <a:rPr lang="it-IT" sz="2800" b="1" i="0" dirty="0">
                <a:solidFill>
                  <a:srgbClr val="161616"/>
                </a:solidFill>
                <a:effectLst/>
                <a:latin typeface="Archivo" pitchFamily="2" charset="0"/>
                <a:cs typeface="Archivo" pitchFamily="2" charset="0"/>
              </a:rPr>
              <a:t> System</a:t>
            </a:r>
            <a:endParaRPr lang="it-IT" sz="2800" b="1" dirty="0">
              <a:latin typeface="Archivo" pitchFamily="2" charset="0"/>
              <a:cs typeface="Archivo" pitchFamily="2" charset="0"/>
            </a:endParaRP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D75718B8-2BA1-9D92-9DB0-28D65A8AB9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325" y="1738300"/>
            <a:ext cx="6535940" cy="3579987"/>
          </a:xfrm>
          <a:prstGeom prst="rect">
            <a:avLst/>
          </a:prstGeom>
        </p:spPr>
      </p:pic>
      <p:pic>
        <p:nvPicPr>
          <p:cNvPr id="8" name="Immagine 7" descr="Immagine che contiene diagramma&#10;&#10;Descrizione generata automaticamente">
            <a:extLst>
              <a:ext uri="{FF2B5EF4-FFF2-40B4-BE49-F238E27FC236}">
                <a16:creationId xmlns:a16="http://schemas.microsoft.com/office/drawing/2014/main" id="{A5835684-271E-2A5D-459C-BB4DB2BD80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0312" y="2125521"/>
            <a:ext cx="4638772" cy="2867889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B86E2CEB-20FD-EB8B-06E8-3014B961EA0C}"/>
              </a:ext>
            </a:extLst>
          </p:cNvPr>
          <p:cNvSpPr txBox="1"/>
          <p:nvPr/>
        </p:nvSpPr>
        <p:spPr>
          <a:xfrm>
            <a:off x="7805737" y="1278103"/>
            <a:ext cx="34179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b="1" dirty="0">
                <a:latin typeface="Archivo" pitchFamily="2" charset="0"/>
                <a:cs typeface="Archivo" pitchFamily="2" charset="0"/>
              </a:rPr>
              <a:t>Client VMC Pattern</a:t>
            </a:r>
          </a:p>
        </p:txBody>
      </p:sp>
    </p:spTree>
    <p:extLst>
      <p:ext uri="{BB962C8B-B14F-4D97-AF65-F5344CB8AC3E}">
        <p14:creationId xmlns:p14="http://schemas.microsoft.com/office/powerpoint/2010/main" val="16574731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7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B3728048-B5C9-3CD6-71DC-7C550F07A5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66334"/>
            <a:ext cx="5291666" cy="5291666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41662BF8-88C9-E71A-E481-4D1902BF14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158067" y="619751"/>
            <a:ext cx="5008034" cy="1427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E0796A15-05D2-C451-56C7-48B583ECC8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3800" y="2214973"/>
            <a:ext cx="5291666" cy="3735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9911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7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6E0CE820-9DF1-3F75-39FF-3F95EF73B2A5}"/>
              </a:ext>
            </a:extLst>
          </p:cNvPr>
          <p:cNvSpPr txBox="1"/>
          <p:nvPr/>
        </p:nvSpPr>
        <p:spPr>
          <a:xfrm>
            <a:off x="3045934" y="2584271"/>
            <a:ext cx="610013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7200" b="1" dirty="0">
                <a:solidFill>
                  <a:srgbClr val="B5B600"/>
                </a:solidFill>
                <a:latin typeface="Archivo" pitchFamily="2" charset="0"/>
                <a:cs typeface="Archivo" pitchFamily="2" charset="0"/>
              </a:rPr>
              <a:t>Scelte Grafiche </a:t>
            </a:r>
          </a:p>
        </p:txBody>
      </p:sp>
    </p:spTree>
    <p:extLst>
      <p:ext uri="{BB962C8B-B14F-4D97-AF65-F5344CB8AC3E}">
        <p14:creationId xmlns:p14="http://schemas.microsoft.com/office/powerpoint/2010/main" val="916453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7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04D45A02-1373-7894-7812-8A64D870AD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593" y="1443288"/>
            <a:ext cx="8291861" cy="4145931"/>
          </a:xfrm>
          <a:prstGeom prst="rect">
            <a:avLst/>
          </a:prstGeom>
        </p:spPr>
      </p:pic>
      <p:pic>
        <p:nvPicPr>
          <p:cNvPr id="7" name="Immagine 6" descr="Immagine che contiene cerchio&#10;&#10;Descrizione generata automaticamente">
            <a:extLst>
              <a:ext uri="{FF2B5EF4-FFF2-40B4-BE49-F238E27FC236}">
                <a16:creationId xmlns:a16="http://schemas.microsoft.com/office/drawing/2014/main" id="{A50DDC9B-72EE-6BA9-99D0-BB9051A65D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8879" y="2431252"/>
            <a:ext cx="3251068" cy="1086896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53E159E8-1007-4549-19CC-3AA0344A6D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8880" y="4209252"/>
            <a:ext cx="3251067" cy="1086896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DE19F077-727B-DB9E-0DD0-97AB388103E8}"/>
              </a:ext>
            </a:extLst>
          </p:cNvPr>
          <p:cNvSpPr txBox="1"/>
          <p:nvPr/>
        </p:nvSpPr>
        <p:spPr>
          <a:xfrm>
            <a:off x="7190223" y="1177131"/>
            <a:ext cx="34483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4400">
                <a:latin typeface="Actor" panose="020B0604020202020204" pitchFamily="34" charset="0"/>
                <a:cs typeface="Archivo" pitchFamily="2" charset="0"/>
              </a:rPr>
              <a:t>Color</a:t>
            </a:r>
            <a:r>
              <a:rPr lang="it-IT" sz="4400" b="1">
                <a:latin typeface="Actor" panose="020B0604020202020204" pitchFamily="34" charset="0"/>
                <a:cs typeface="Archivo" pitchFamily="2" charset="0"/>
              </a:rPr>
              <a:t> </a:t>
            </a:r>
            <a:r>
              <a:rPr lang="it-IT" sz="4400">
                <a:latin typeface="Actor" panose="020B0604020202020204" pitchFamily="34" charset="0"/>
                <a:cs typeface="Archivo" pitchFamily="2" charset="0"/>
              </a:rPr>
              <a:t>Palette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D46C9CE1-CC60-D7BF-FAF4-54D70A982353}"/>
              </a:ext>
            </a:extLst>
          </p:cNvPr>
          <p:cNvSpPr txBox="1"/>
          <p:nvPr/>
        </p:nvSpPr>
        <p:spPr>
          <a:xfrm>
            <a:off x="7912100" y="1975009"/>
            <a:ext cx="18085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i="1">
                <a:latin typeface="Archivo" pitchFamily="2" charset="0"/>
                <a:cs typeface="Archivo" pitchFamily="2" charset="0"/>
              </a:rPr>
              <a:t>Ratatouille Staff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E88AC840-41F4-07FA-F064-ECE07E919A81}"/>
              </a:ext>
            </a:extLst>
          </p:cNvPr>
          <p:cNvSpPr txBox="1"/>
          <p:nvPr/>
        </p:nvSpPr>
        <p:spPr>
          <a:xfrm>
            <a:off x="7908370" y="3753009"/>
            <a:ext cx="2012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i="1">
                <a:latin typeface="Archivo" pitchFamily="2" charset="0"/>
                <a:cs typeface="Archivo" pitchFamily="2" charset="0"/>
              </a:rPr>
              <a:t>Ratatouille Admin</a:t>
            </a:r>
          </a:p>
        </p:txBody>
      </p:sp>
    </p:spTree>
    <p:extLst>
      <p:ext uri="{BB962C8B-B14F-4D97-AF65-F5344CB8AC3E}">
        <p14:creationId xmlns:p14="http://schemas.microsoft.com/office/powerpoint/2010/main" val="13655954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7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sellaDiTesto 4">
            <a:extLst>
              <a:ext uri="{FF2B5EF4-FFF2-40B4-BE49-F238E27FC236}">
                <a16:creationId xmlns:a16="http://schemas.microsoft.com/office/drawing/2014/main" id="{9E6DC582-3CFC-6C84-89B6-3D1DC4E0FF9A}"/>
              </a:ext>
            </a:extLst>
          </p:cNvPr>
          <p:cNvSpPr txBox="1"/>
          <p:nvPr/>
        </p:nvSpPr>
        <p:spPr>
          <a:xfrm>
            <a:off x="3338674" y="914400"/>
            <a:ext cx="55146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600" b="1" dirty="0">
                <a:solidFill>
                  <a:srgbClr val="00BC00"/>
                </a:solidFill>
                <a:latin typeface="Archivo" pitchFamily="2" charset="0"/>
                <a:cs typeface="Archivo" pitchFamily="2" charset="0"/>
              </a:rPr>
              <a:t>Soglia di apprendimento</a:t>
            </a:r>
          </a:p>
        </p:txBody>
      </p:sp>
      <p:graphicFrame>
        <p:nvGraphicFramePr>
          <p:cNvPr id="13" name="Grafico 12">
            <a:extLst>
              <a:ext uri="{FF2B5EF4-FFF2-40B4-BE49-F238E27FC236}">
                <a16:creationId xmlns:a16="http://schemas.microsoft.com/office/drawing/2014/main" id="{C805AC45-5149-252E-F36D-43E80179983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47003168"/>
              </p:ext>
            </p:extLst>
          </p:nvPr>
        </p:nvGraphicFramePr>
        <p:xfrm>
          <a:off x="3669587" y="1560731"/>
          <a:ext cx="5626814" cy="3259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63FE6139-4BA6-9DDC-8C9F-DF7A567B965A}"/>
              </a:ext>
            </a:extLst>
          </p:cNvPr>
          <p:cNvSpPr txBox="1"/>
          <p:nvPr/>
        </p:nvSpPr>
        <p:spPr>
          <a:xfrm>
            <a:off x="8198650" y="4738596"/>
            <a:ext cx="7548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>
                <a:latin typeface="Actor" panose="020B0604020202020204" pitchFamily="34" charset="0"/>
              </a:rPr>
              <a:t>Tempo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D25A076D-3474-94CA-08D2-2F1E61AB069D}"/>
              </a:ext>
            </a:extLst>
          </p:cNvPr>
          <p:cNvSpPr txBox="1"/>
          <p:nvPr/>
        </p:nvSpPr>
        <p:spPr>
          <a:xfrm>
            <a:off x="2895600" y="2318499"/>
            <a:ext cx="8743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>
                <a:latin typeface="Actor" panose="020B0604020202020204" pitchFamily="34" charset="0"/>
              </a:rPr>
              <a:t>Usabilità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E8E3F810-15D7-20E4-8F05-BE242E2C48BF}"/>
              </a:ext>
            </a:extLst>
          </p:cNvPr>
          <p:cNvSpPr txBox="1"/>
          <p:nvPr/>
        </p:nvSpPr>
        <p:spPr>
          <a:xfrm>
            <a:off x="1144068" y="2936270"/>
            <a:ext cx="175153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>
                <a:latin typeface="Archivo" pitchFamily="2" charset="0"/>
                <a:cs typeface="Archivo" pitchFamily="2" charset="0"/>
              </a:rPr>
              <a:t>Interfaccia grafica con alta usabilità 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74A137F1-F25F-8EBA-9FAB-DD7BAC7531BA}"/>
              </a:ext>
            </a:extLst>
          </p:cNvPr>
          <p:cNvSpPr txBox="1"/>
          <p:nvPr/>
        </p:nvSpPr>
        <p:spPr>
          <a:xfrm>
            <a:off x="9296401" y="2751604"/>
            <a:ext cx="18034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>
                <a:latin typeface="Archivo" pitchFamily="2" charset="0"/>
                <a:cs typeface="Archivo" pitchFamily="2" charset="0"/>
              </a:rPr>
              <a:t>Interfaccia minimale  con focus sull’utente novizio</a:t>
            </a:r>
          </a:p>
        </p:txBody>
      </p:sp>
    </p:spTree>
    <p:extLst>
      <p:ext uri="{BB962C8B-B14F-4D97-AF65-F5344CB8AC3E}">
        <p14:creationId xmlns:p14="http://schemas.microsoft.com/office/powerpoint/2010/main" val="22495956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Graphic spid="13" grpId="0">
        <p:bldAsOne/>
      </p:bldGraphic>
      <p:bldP spid="14" grpId="0"/>
      <p:bldP spid="15" grpId="0"/>
      <p:bldP spid="16" grpId="0"/>
      <p:bldP spid="1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7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>
            <a:extLst>
              <a:ext uri="{FF2B5EF4-FFF2-40B4-BE49-F238E27FC236}">
                <a16:creationId xmlns:a16="http://schemas.microsoft.com/office/drawing/2014/main" id="{C6AF28B6-8624-D946-B4E0-959B7F968670}"/>
              </a:ext>
            </a:extLst>
          </p:cNvPr>
          <p:cNvSpPr txBox="1"/>
          <p:nvPr/>
        </p:nvSpPr>
        <p:spPr>
          <a:xfrm>
            <a:off x="5532825" y="1239070"/>
            <a:ext cx="38989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>
                <a:latin typeface="Archivo" pitchFamily="2" charset="0"/>
                <a:cs typeface="Archivo" pitchFamily="2" charset="0"/>
              </a:rPr>
              <a:t>Sono rimasto molto colpito dall'interfaccia grafica di Ratatouille: il design minimalista è molto curato e funzionale, e il layout delle pagine è chiaro ed intuitivo.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77E5EF05-FADB-2011-F493-E8D4075CB4FD}"/>
              </a:ext>
            </a:extLst>
          </p:cNvPr>
          <p:cNvSpPr txBox="1"/>
          <p:nvPr/>
        </p:nvSpPr>
        <p:spPr>
          <a:xfrm>
            <a:off x="1183021" y="3583456"/>
            <a:ext cx="557437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>
                <a:latin typeface="Archivo" pitchFamily="2" charset="0"/>
                <a:cs typeface="Archivo" pitchFamily="2" charset="0"/>
              </a:rPr>
              <a:t>L'uso dei colori a contrasto ha permesso una migliore visualizzazione delle opzioni e delle funzioni disponibili, rendendo l'utilizzo dell'applicazione molto familiare fin da subito. La navigazione risultava estremamente facile, anche per chi non è particolarmente esperto nel campo della tecnologia.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78299FF4-2272-DE09-128E-2D742B7A5F79}"/>
              </a:ext>
            </a:extLst>
          </p:cNvPr>
          <p:cNvSpPr txBox="1"/>
          <p:nvPr/>
        </p:nvSpPr>
        <p:spPr>
          <a:xfrm>
            <a:off x="7206245" y="4449795"/>
            <a:ext cx="389356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>
                <a:latin typeface="Archivo" pitchFamily="2" charset="0"/>
                <a:cs typeface="Archivo" pitchFamily="2" charset="0"/>
              </a:rPr>
              <a:t>Ratatouille è dotata di una interfaccia grafica intuitiva e facile da imparare. Non ci sono fronzoli o inutili funzioni, solamente i dati e le opzioni che ci servono effettivamente per gestire il nostro ristorante. 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86768DA5-568D-463C-1712-181C2F92F1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521" y="2648113"/>
            <a:ext cx="780887" cy="780887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04DFC359-5642-B3F9-A8C6-8F3B5A0B389B}"/>
              </a:ext>
            </a:extLst>
          </p:cNvPr>
          <p:cNvSpPr txBox="1"/>
          <p:nvPr/>
        </p:nvSpPr>
        <p:spPr>
          <a:xfrm>
            <a:off x="2110533" y="2812879"/>
            <a:ext cx="14093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b="1">
                <a:latin typeface="Archivo" pitchFamily="2" charset="0"/>
                <a:cs typeface="Archivo" pitchFamily="2" charset="0"/>
              </a:rPr>
              <a:t>Maria G.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B85EE94D-3DDC-E7B5-E394-2BCD21934D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2825" y="290339"/>
            <a:ext cx="810777" cy="780887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D3E8E20D-31DD-4C4F-51EC-7993C418CB01}"/>
              </a:ext>
            </a:extLst>
          </p:cNvPr>
          <p:cNvSpPr txBox="1"/>
          <p:nvPr/>
        </p:nvSpPr>
        <p:spPr>
          <a:xfrm>
            <a:off x="6450940" y="449949"/>
            <a:ext cx="19351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b="1">
                <a:latin typeface="Archivo" pitchFamily="2" charset="0"/>
                <a:cs typeface="Archivo" pitchFamily="2" charset="0"/>
              </a:rPr>
              <a:t>Pasquale R.</a:t>
            </a:r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040A1F6B-5E78-C4C0-ADED-715445A0A2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4775" y="3429000"/>
            <a:ext cx="806909" cy="806909"/>
          </a:xfrm>
          <a:prstGeom prst="rect">
            <a:avLst/>
          </a:prstGeom>
        </p:spPr>
      </p:pic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07270547-94FB-84DC-D7E4-019D50DE2DBE}"/>
              </a:ext>
            </a:extLst>
          </p:cNvPr>
          <p:cNvSpPr txBox="1"/>
          <p:nvPr/>
        </p:nvSpPr>
        <p:spPr>
          <a:xfrm>
            <a:off x="8124661" y="3625690"/>
            <a:ext cx="13436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b="1">
                <a:latin typeface="Archivo" pitchFamily="2" charset="0"/>
                <a:cs typeface="Archivo" pitchFamily="2" charset="0"/>
              </a:rPr>
              <a:t>Sofia G.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87CDB3B7-1142-31B1-952F-D5DBE88F1BD7}"/>
              </a:ext>
            </a:extLst>
          </p:cNvPr>
          <p:cNvSpPr txBox="1"/>
          <p:nvPr/>
        </p:nvSpPr>
        <p:spPr>
          <a:xfrm>
            <a:off x="1183021" y="890207"/>
            <a:ext cx="389889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b="1" dirty="0">
                <a:solidFill>
                  <a:srgbClr val="00BC00"/>
                </a:solidFill>
                <a:latin typeface="Archivo" pitchFamily="2" charset="0"/>
                <a:cs typeface="Archivo" pitchFamily="2" charset="0"/>
              </a:rPr>
              <a:t>Valutazioni degli utenti</a:t>
            </a:r>
          </a:p>
        </p:txBody>
      </p:sp>
      <p:sp>
        <p:nvSpPr>
          <p:cNvPr id="16" name="Stella a 5 punte 15">
            <a:extLst>
              <a:ext uri="{FF2B5EF4-FFF2-40B4-BE49-F238E27FC236}">
                <a16:creationId xmlns:a16="http://schemas.microsoft.com/office/drawing/2014/main" id="{3832A828-62D5-9564-CA02-40BE8DF41465}"/>
              </a:ext>
            </a:extLst>
          </p:cNvPr>
          <p:cNvSpPr/>
          <p:nvPr/>
        </p:nvSpPr>
        <p:spPr>
          <a:xfrm>
            <a:off x="1287830" y="5411371"/>
            <a:ext cx="349134" cy="331764"/>
          </a:xfrm>
          <a:prstGeom prst="star5">
            <a:avLst/>
          </a:prstGeom>
          <a:solidFill>
            <a:srgbClr val="B5B6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Stella a 5 punte 16">
            <a:extLst>
              <a:ext uri="{FF2B5EF4-FFF2-40B4-BE49-F238E27FC236}">
                <a16:creationId xmlns:a16="http://schemas.microsoft.com/office/drawing/2014/main" id="{60602E9D-6DBA-662D-67B8-8FADF99F85D5}"/>
              </a:ext>
            </a:extLst>
          </p:cNvPr>
          <p:cNvSpPr/>
          <p:nvPr/>
        </p:nvSpPr>
        <p:spPr>
          <a:xfrm>
            <a:off x="1773686" y="5411371"/>
            <a:ext cx="349134" cy="331764"/>
          </a:xfrm>
          <a:prstGeom prst="star5">
            <a:avLst/>
          </a:prstGeom>
          <a:solidFill>
            <a:srgbClr val="B5B6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Stella a 5 punte 17">
            <a:extLst>
              <a:ext uri="{FF2B5EF4-FFF2-40B4-BE49-F238E27FC236}">
                <a16:creationId xmlns:a16="http://schemas.microsoft.com/office/drawing/2014/main" id="{2B45D789-B108-9D4E-2FF1-32CD0BA64EC1}"/>
              </a:ext>
            </a:extLst>
          </p:cNvPr>
          <p:cNvSpPr/>
          <p:nvPr/>
        </p:nvSpPr>
        <p:spPr>
          <a:xfrm>
            <a:off x="2259542" y="5411371"/>
            <a:ext cx="349134" cy="331764"/>
          </a:xfrm>
          <a:prstGeom prst="star5">
            <a:avLst/>
          </a:prstGeom>
          <a:solidFill>
            <a:srgbClr val="B5B6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Stella a 5 punte 18">
            <a:extLst>
              <a:ext uri="{FF2B5EF4-FFF2-40B4-BE49-F238E27FC236}">
                <a16:creationId xmlns:a16="http://schemas.microsoft.com/office/drawing/2014/main" id="{6E36F21A-FAAA-4483-CCD7-ED459F545EDF}"/>
              </a:ext>
            </a:extLst>
          </p:cNvPr>
          <p:cNvSpPr/>
          <p:nvPr/>
        </p:nvSpPr>
        <p:spPr>
          <a:xfrm>
            <a:off x="2745398" y="5411371"/>
            <a:ext cx="349134" cy="331764"/>
          </a:xfrm>
          <a:prstGeom prst="star5">
            <a:avLst/>
          </a:prstGeom>
          <a:solidFill>
            <a:srgbClr val="B5B6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Stella a 5 punte 19">
            <a:extLst>
              <a:ext uri="{FF2B5EF4-FFF2-40B4-BE49-F238E27FC236}">
                <a16:creationId xmlns:a16="http://schemas.microsoft.com/office/drawing/2014/main" id="{EC01709A-5451-7ECB-BEC4-63F4C47D8615}"/>
              </a:ext>
            </a:extLst>
          </p:cNvPr>
          <p:cNvSpPr/>
          <p:nvPr/>
        </p:nvSpPr>
        <p:spPr>
          <a:xfrm>
            <a:off x="3231254" y="5411636"/>
            <a:ext cx="349134" cy="331764"/>
          </a:xfrm>
          <a:prstGeom prst="star5">
            <a:avLst/>
          </a:prstGeom>
          <a:solidFill>
            <a:srgbClr val="F5F7F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Stella a 5 punte 20">
            <a:extLst>
              <a:ext uri="{FF2B5EF4-FFF2-40B4-BE49-F238E27FC236}">
                <a16:creationId xmlns:a16="http://schemas.microsoft.com/office/drawing/2014/main" id="{F94AEF16-5C89-6CE5-B552-E33DE7955703}"/>
              </a:ext>
            </a:extLst>
          </p:cNvPr>
          <p:cNvSpPr/>
          <p:nvPr/>
        </p:nvSpPr>
        <p:spPr>
          <a:xfrm>
            <a:off x="5615950" y="2719709"/>
            <a:ext cx="349134" cy="331764"/>
          </a:xfrm>
          <a:prstGeom prst="star5">
            <a:avLst/>
          </a:prstGeom>
          <a:solidFill>
            <a:srgbClr val="B5B6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Stella a 5 punte 21">
            <a:extLst>
              <a:ext uri="{FF2B5EF4-FFF2-40B4-BE49-F238E27FC236}">
                <a16:creationId xmlns:a16="http://schemas.microsoft.com/office/drawing/2014/main" id="{5BD791FB-BCE7-E921-0AC1-14A2D7B8539A}"/>
              </a:ext>
            </a:extLst>
          </p:cNvPr>
          <p:cNvSpPr/>
          <p:nvPr/>
        </p:nvSpPr>
        <p:spPr>
          <a:xfrm>
            <a:off x="6101806" y="2719709"/>
            <a:ext cx="349134" cy="331764"/>
          </a:xfrm>
          <a:prstGeom prst="star5">
            <a:avLst/>
          </a:prstGeom>
          <a:solidFill>
            <a:srgbClr val="B5B6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Stella a 5 punte 22">
            <a:extLst>
              <a:ext uri="{FF2B5EF4-FFF2-40B4-BE49-F238E27FC236}">
                <a16:creationId xmlns:a16="http://schemas.microsoft.com/office/drawing/2014/main" id="{1A9BCB97-B72A-CC2F-96A4-FC1F447DE9E1}"/>
              </a:ext>
            </a:extLst>
          </p:cNvPr>
          <p:cNvSpPr/>
          <p:nvPr/>
        </p:nvSpPr>
        <p:spPr>
          <a:xfrm>
            <a:off x="6587662" y="2719709"/>
            <a:ext cx="349134" cy="331764"/>
          </a:xfrm>
          <a:prstGeom prst="star5">
            <a:avLst/>
          </a:prstGeom>
          <a:solidFill>
            <a:srgbClr val="B5B6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Stella a 5 punte 23">
            <a:extLst>
              <a:ext uri="{FF2B5EF4-FFF2-40B4-BE49-F238E27FC236}">
                <a16:creationId xmlns:a16="http://schemas.microsoft.com/office/drawing/2014/main" id="{B463DF6C-C3D4-FF96-6B29-EA87FE5ECFCB}"/>
              </a:ext>
            </a:extLst>
          </p:cNvPr>
          <p:cNvSpPr/>
          <p:nvPr/>
        </p:nvSpPr>
        <p:spPr>
          <a:xfrm>
            <a:off x="7073518" y="2719709"/>
            <a:ext cx="349134" cy="331764"/>
          </a:xfrm>
          <a:prstGeom prst="star5">
            <a:avLst/>
          </a:prstGeom>
          <a:solidFill>
            <a:srgbClr val="B5B6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5" name="Stella a 5 punte 24">
            <a:extLst>
              <a:ext uri="{FF2B5EF4-FFF2-40B4-BE49-F238E27FC236}">
                <a16:creationId xmlns:a16="http://schemas.microsoft.com/office/drawing/2014/main" id="{B469AD98-906A-9B4A-E505-B0320858F141}"/>
              </a:ext>
            </a:extLst>
          </p:cNvPr>
          <p:cNvSpPr/>
          <p:nvPr/>
        </p:nvSpPr>
        <p:spPr>
          <a:xfrm>
            <a:off x="7559374" y="2719974"/>
            <a:ext cx="349134" cy="331764"/>
          </a:xfrm>
          <a:prstGeom prst="star5">
            <a:avLst/>
          </a:prstGeom>
          <a:solidFill>
            <a:srgbClr val="B5B6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Stella a 5 punte 25">
            <a:extLst>
              <a:ext uri="{FF2B5EF4-FFF2-40B4-BE49-F238E27FC236}">
                <a16:creationId xmlns:a16="http://schemas.microsoft.com/office/drawing/2014/main" id="{B7A21158-73C7-AC6B-F073-C0E2F566671E}"/>
              </a:ext>
            </a:extLst>
          </p:cNvPr>
          <p:cNvSpPr/>
          <p:nvPr/>
        </p:nvSpPr>
        <p:spPr>
          <a:xfrm>
            <a:off x="7338912" y="6204121"/>
            <a:ext cx="349134" cy="331764"/>
          </a:xfrm>
          <a:prstGeom prst="star5">
            <a:avLst/>
          </a:prstGeom>
          <a:solidFill>
            <a:srgbClr val="B5B6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27" name="Stella a 5 punte 26">
            <a:extLst>
              <a:ext uri="{FF2B5EF4-FFF2-40B4-BE49-F238E27FC236}">
                <a16:creationId xmlns:a16="http://schemas.microsoft.com/office/drawing/2014/main" id="{C05144C2-1668-14B0-7967-4428FAFB6D94}"/>
              </a:ext>
            </a:extLst>
          </p:cNvPr>
          <p:cNvSpPr/>
          <p:nvPr/>
        </p:nvSpPr>
        <p:spPr>
          <a:xfrm>
            <a:off x="7824768" y="6204121"/>
            <a:ext cx="349134" cy="331764"/>
          </a:xfrm>
          <a:prstGeom prst="star5">
            <a:avLst/>
          </a:prstGeom>
          <a:solidFill>
            <a:srgbClr val="B5B6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28" name="Stella a 5 punte 27">
            <a:extLst>
              <a:ext uri="{FF2B5EF4-FFF2-40B4-BE49-F238E27FC236}">
                <a16:creationId xmlns:a16="http://schemas.microsoft.com/office/drawing/2014/main" id="{A37F484F-EA7E-EED5-04C5-E8DC9531B45B}"/>
              </a:ext>
            </a:extLst>
          </p:cNvPr>
          <p:cNvSpPr/>
          <p:nvPr/>
        </p:nvSpPr>
        <p:spPr>
          <a:xfrm>
            <a:off x="8310624" y="6204121"/>
            <a:ext cx="349134" cy="331764"/>
          </a:xfrm>
          <a:prstGeom prst="star5">
            <a:avLst/>
          </a:prstGeom>
          <a:solidFill>
            <a:srgbClr val="B5B6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29" name="Stella a 5 punte 28">
            <a:extLst>
              <a:ext uri="{FF2B5EF4-FFF2-40B4-BE49-F238E27FC236}">
                <a16:creationId xmlns:a16="http://schemas.microsoft.com/office/drawing/2014/main" id="{F68E33A9-B21B-9958-FDF1-E332E832CDE0}"/>
              </a:ext>
            </a:extLst>
          </p:cNvPr>
          <p:cNvSpPr/>
          <p:nvPr/>
        </p:nvSpPr>
        <p:spPr>
          <a:xfrm>
            <a:off x="8796480" y="6204121"/>
            <a:ext cx="349134" cy="331764"/>
          </a:xfrm>
          <a:prstGeom prst="star5">
            <a:avLst/>
          </a:prstGeom>
          <a:solidFill>
            <a:srgbClr val="B5B6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30" name="Stella a 5 punte 29">
            <a:extLst>
              <a:ext uri="{FF2B5EF4-FFF2-40B4-BE49-F238E27FC236}">
                <a16:creationId xmlns:a16="http://schemas.microsoft.com/office/drawing/2014/main" id="{C8A30476-E68A-E0A0-A734-EA98BE705D74}"/>
              </a:ext>
            </a:extLst>
          </p:cNvPr>
          <p:cNvSpPr/>
          <p:nvPr/>
        </p:nvSpPr>
        <p:spPr>
          <a:xfrm>
            <a:off x="9282336" y="6204386"/>
            <a:ext cx="349134" cy="331764"/>
          </a:xfrm>
          <a:prstGeom prst="star5">
            <a:avLst/>
          </a:prstGeom>
          <a:gradFill flip="none" rotWithShape="1">
            <a:gsLst>
              <a:gs pos="52000">
                <a:srgbClr val="B5B600">
                  <a:alpha val="0"/>
                </a:srgbClr>
              </a:gs>
              <a:gs pos="50000">
                <a:srgbClr val="B5B600"/>
              </a:gs>
            </a:gsLst>
            <a:lin ang="0" scaled="1"/>
            <a:tileRect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>
                <a:solidFill>
                  <a:schemeClr val="tx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20542744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8" grpId="0"/>
      <p:bldP spid="11" grpId="0"/>
      <p:bldP spid="14" grpId="0"/>
      <p:bldP spid="15" grpId="0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9713FBDF-FA3B-172B-2D82-04D55BF6B41C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00B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50008CF5-9F69-58D3-CAE1-48376B2C85B3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9" name="Immagine 8" descr="Immagine che contiene testo, telefono cellulare, telefono, elettronica&#10;&#10;Descrizione generata automaticamente">
            <a:extLst>
              <a:ext uri="{FF2B5EF4-FFF2-40B4-BE49-F238E27FC236}">
                <a16:creationId xmlns:a16="http://schemas.microsoft.com/office/drawing/2014/main" id="{2AA75001-AFD9-5360-1F4E-0048845A77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4000" y="0"/>
            <a:ext cx="9144000" cy="6858000"/>
          </a:xfrm>
          <a:prstGeom prst="rect">
            <a:avLst/>
          </a:prstGeom>
          <a:ln>
            <a:noFill/>
          </a:ln>
        </p:spPr>
      </p:pic>
      <p:pic>
        <p:nvPicPr>
          <p:cNvPr id="11" name="Immagine 10" descr="Immagine che contiene Sito Web&#10;&#10;Descrizione generata automaticamente">
            <a:extLst>
              <a:ext uri="{FF2B5EF4-FFF2-40B4-BE49-F238E27FC236}">
                <a16:creationId xmlns:a16="http://schemas.microsoft.com/office/drawing/2014/main" id="{60D097CB-90F2-2323-02E5-B3DF88D9B1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7397" y="634047"/>
            <a:ext cx="7453206" cy="5589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545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accel="25000" decel="75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1000" fill="hold"/>
                                        <p:tgtEl>
                                          <p:spTgt spid="9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7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magine 19" descr="Immagine che contiene testo, elettronica, scuro&#10;&#10;Descrizione generata automaticamente">
            <a:extLst>
              <a:ext uri="{FF2B5EF4-FFF2-40B4-BE49-F238E27FC236}">
                <a16:creationId xmlns:a16="http://schemas.microsoft.com/office/drawing/2014/main" id="{DC6AF26C-1BD8-B60F-87D4-F5496B8538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6136105"/>
            <a:ext cx="9144000" cy="6858000"/>
          </a:xfrm>
          <a:prstGeom prst="rect">
            <a:avLst/>
          </a:prstGeom>
        </p:spPr>
      </p:pic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2F831E21-0AD0-8FDE-5A82-27BDEE0C67C5}"/>
              </a:ext>
            </a:extLst>
          </p:cNvPr>
          <p:cNvSpPr txBox="1"/>
          <p:nvPr/>
        </p:nvSpPr>
        <p:spPr>
          <a:xfrm>
            <a:off x="7514790" y="2011264"/>
            <a:ext cx="1726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>
                <a:solidFill>
                  <a:srgbClr val="00BC00"/>
                </a:solidFill>
                <a:latin typeface="Archivo" pitchFamily="2" charset="0"/>
                <a:cs typeface="Archivo" pitchFamily="2" charset="0"/>
              </a:rPr>
              <a:t>Barra di ricerca</a:t>
            </a:r>
          </a:p>
        </p:txBody>
      </p:sp>
      <p:pic>
        <p:nvPicPr>
          <p:cNvPr id="37" name="Immagine 36">
            <a:extLst>
              <a:ext uri="{FF2B5EF4-FFF2-40B4-BE49-F238E27FC236}">
                <a16:creationId xmlns:a16="http://schemas.microsoft.com/office/drawing/2014/main" id="{F78687B4-DB8E-0CEF-F8FD-FA8E060F1D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629960" y="2206531"/>
            <a:ext cx="884830" cy="174065"/>
          </a:xfrm>
          <a:prstGeom prst="rect">
            <a:avLst/>
          </a:prstGeom>
        </p:spPr>
      </p:pic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525C8C04-AF6D-0F38-B818-ED8165190A24}"/>
              </a:ext>
            </a:extLst>
          </p:cNvPr>
          <p:cNvSpPr txBox="1"/>
          <p:nvPr/>
        </p:nvSpPr>
        <p:spPr>
          <a:xfrm>
            <a:off x="7531776" y="2293563"/>
            <a:ext cx="25826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>
                <a:latin typeface="Archivo" pitchFamily="2" charset="0"/>
                <a:cs typeface="Archivo" pitchFamily="2" charset="0"/>
              </a:rPr>
              <a:t>I camerieri possono ricercare le pietanze in menu.</a:t>
            </a:r>
            <a:endParaRPr lang="it-IT" sz="1200">
              <a:latin typeface="Archivo" pitchFamily="2" charset="0"/>
              <a:cs typeface="Archivo" pitchFamily="2" charset="0"/>
            </a:endParaRPr>
          </a:p>
        </p:txBody>
      </p:sp>
      <p:pic>
        <p:nvPicPr>
          <p:cNvPr id="39" name="Immagine 38">
            <a:extLst>
              <a:ext uri="{FF2B5EF4-FFF2-40B4-BE49-F238E27FC236}">
                <a16:creationId xmlns:a16="http://schemas.microsoft.com/office/drawing/2014/main" id="{B450CE4F-E9D4-BE2B-5E8E-1BA92100B5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0800000">
            <a:off x="4688089" y="4276222"/>
            <a:ext cx="884830" cy="174065"/>
          </a:xfrm>
          <a:prstGeom prst="rect">
            <a:avLst/>
          </a:prstGeom>
        </p:spPr>
      </p:pic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C5B5BD1F-F823-8FD3-EEB6-C0A369B32F7E}"/>
              </a:ext>
            </a:extLst>
          </p:cNvPr>
          <p:cNvSpPr txBox="1"/>
          <p:nvPr/>
        </p:nvSpPr>
        <p:spPr>
          <a:xfrm>
            <a:off x="2469211" y="4080956"/>
            <a:ext cx="22188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>
                <a:solidFill>
                  <a:srgbClr val="00BC00"/>
                </a:solidFill>
                <a:latin typeface="Archivo" pitchFamily="2" charset="0"/>
                <a:cs typeface="Archivo" pitchFamily="2" charset="0"/>
              </a:rPr>
              <a:t>Card per le pietanze</a:t>
            </a:r>
          </a:p>
        </p:txBody>
      </p:sp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ADFE08A7-ED6D-5B5B-3255-4EBA81BE6E2A}"/>
              </a:ext>
            </a:extLst>
          </p:cNvPr>
          <p:cNvSpPr txBox="1"/>
          <p:nvPr/>
        </p:nvSpPr>
        <p:spPr>
          <a:xfrm>
            <a:off x="2485085" y="4399024"/>
            <a:ext cx="233743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>
                <a:latin typeface="Archivo" pitchFamily="2" charset="0"/>
                <a:cs typeface="Archivo" pitchFamily="2" charset="0"/>
              </a:rPr>
              <a:t>Ogni elemento della categoria è mostrato tramite una card.</a:t>
            </a:r>
          </a:p>
        </p:txBody>
      </p:sp>
      <p:pic>
        <p:nvPicPr>
          <p:cNvPr id="42" name="Immagine 41">
            <a:extLst>
              <a:ext uri="{FF2B5EF4-FFF2-40B4-BE49-F238E27FC236}">
                <a16:creationId xmlns:a16="http://schemas.microsoft.com/office/drawing/2014/main" id="{1680A04D-93A3-6E8B-3C06-BBC22CAB87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0800000">
            <a:off x="4175422" y="2690011"/>
            <a:ext cx="884830" cy="174065"/>
          </a:xfrm>
          <a:prstGeom prst="rect">
            <a:avLst/>
          </a:prstGeom>
        </p:spPr>
      </p:pic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861562D9-593C-07DB-E55B-383E8AB70493}"/>
              </a:ext>
            </a:extLst>
          </p:cNvPr>
          <p:cNvSpPr txBox="1"/>
          <p:nvPr/>
        </p:nvSpPr>
        <p:spPr>
          <a:xfrm>
            <a:off x="1974178" y="2524623"/>
            <a:ext cx="2201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>
                <a:solidFill>
                  <a:srgbClr val="00BC00"/>
                </a:solidFill>
                <a:latin typeface="Archivo" pitchFamily="2" charset="0"/>
                <a:cs typeface="Archivo" pitchFamily="2" charset="0"/>
              </a:rPr>
              <a:t>Selezione categoria</a:t>
            </a:r>
          </a:p>
        </p:txBody>
      </p:sp>
      <p:sp>
        <p:nvSpPr>
          <p:cNvPr id="44" name="CasellaDiTesto 43">
            <a:extLst>
              <a:ext uri="{FF2B5EF4-FFF2-40B4-BE49-F238E27FC236}">
                <a16:creationId xmlns:a16="http://schemas.microsoft.com/office/drawing/2014/main" id="{E4456C30-FB38-74F7-1D39-26111584213D}"/>
              </a:ext>
            </a:extLst>
          </p:cNvPr>
          <p:cNvSpPr txBox="1"/>
          <p:nvPr/>
        </p:nvSpPr>
        <p:spPr>
          <a:xfrm>
            <a:off x="1974177" y="2793391"/>
            <a:ext cx="23555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>
                <a:latin typeface="Archivo" pitchFamily="2" charset="0"/>
                <a:cs typeface="Archivo" pitchFamily="2" charset="0"/>
              </a:rPr>
              <a:t>Selezione della categoria, scrollabile orizzontalmente.</a:t>
            </a:r>
          </a:p>
        </p:txBody>
      </p:sp>
    </p:spTree>
    <p:extLst>
      <p:ext uri="{BB962C8B-B14F-4D97-AF65-F5344CB8AC3E}">
        <p14:creationId xmlns:p14="http://schemas.microsoft.com/office/powerpoint/2010/main" val="8063995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4.07407E-6 L 0 -0.89468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474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0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8" grpId="0"/>
      <p:bldP spid="40" grpId="0"/>
      <p:bldP spid="41" grpId="0"/>
      <p:bldP spid="43" grpId="0"/>
      <p:bldP spid="4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C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E Project 1">
            <a:hlinkClick r:id="" action="ppaction://media"/>
            <a:extLst>
              <a:ext uri="{FF2B5EF4-FFF2-40B4-BE49-F238E27FC236}">
                <a16:creationId xmlns:a16="http://schemas.microsoft.com/office/drawing/2014/main" id="{7AD67407-3F38-B9AE-8840-8C780C5B5B1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23937" y="575964"/>
            <a:ext cx="10144126" cy="5706071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A206E52A-F342-5290-376F-38F1CEC752C4}"/>
              </a:ext>
            </a:extLst>
          </p:cNvPr>
          <p:cNvSpPr txBox="1"/>
          <p:nvPr/>
        </p:nvSpPr>
        <p:spPr>
          <a:xfrm>
            <a:off x="590549" y="761999"/>
            <a:ext cx="318135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5400" b="1">
                <a:solidFill>
                  <a:schemeClr val="bg1"/>
                </a:solidFill>
                <a:latin typeface="Archivo" pitchFamily="2" charset="0"/>
                <a:cs typeface="Archivo" pitchFamily="2" charset="0"/>
              </a:rPr>
              <a:t>Gestione degli ordini</a:t>
            </a:r>
          </a:p>
        </p:txBody>
      </p:sp>
    </p:spTree>
    <p:extLst>
      <p:ext uri="{BB962C8B-B14F-4D97-AF65-F5344CB8AC3E}">
        <p14:creationId xmlns:p14="http://schemas.microsoft.com/office/powerpoint/2010/main" val="30265600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2900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7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l mio video-1">
            <a:hlinkClick r:id="" action="ppaction://media"/>
            <a:extLst>
              <a:ext uri="{FF2B5EF4-FFF2-40B4-BE49-F238E27FC236}">
                <a16:creationId xmlns:a16="http://schemas.microsoft.com/office/drawing/2014/main" id="{223EC84C-301D-0F26-EA3C-6CFC1EC6C0E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3140" y="890269"/>
            <a:ext cx="10002520" cy="5626418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1BF6A193-7067-CF84-D5A5-127538FD333E}"/>
              </a:ext>
            </a:extLst>
          </p:cNvPr>
          <p:cNvSpPr txBox="1"/>
          <p:nvPr/>
        </p:nvSpPr>
        <p:spPr>
          <a:xfrm>
            <a:off x="3180080" y="477520"/>
            <a:ext cx="203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>
                <a:solidFill>
                  <a:srgbClr val="00BC00"/>
                </a:solidFill>
                <a:latin typeface="Archivo" pitchFamily="2" charset="0"/>
                <a:cs typeface="Archivo" pitchFamily="2" charset="0"/>
              </a:rPr>
              <a:t>Cameriere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8F4CDF77-2EEF-9A55-426B-78D50C820C22}"/>
              </a:ext>
            </a:extLst>
          </p:cNvPr>
          <p:cNvSpPr txBox="1"/>
          <p:nvPr/>
        </p:nvSpPr>
        <p:spPr>
          <a:xfrm>
            <a:off x="7315200" y="477520"/>
            <a:ext cx="24485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>
                <a:solidFill>
                  <a:srgbClr val="00BC00"/>
                </a:solidFill>
                <a:latin typeface="Archivo" pitchFamily="2" charset="0"/>
                <a:cs typeface="Archivo" pitchFamily="2" charset="0"/>
              </a:rPr>
              <a:t>Cucina</a:t>
            </a:r>
          </a:p>
        </p:txBody>
      </p:sp>
    </p:spTree>
    <p:extLst>
      <p:ext uri="{BB962C8B-B14F-4D97-AF65-F5344CB8AC3E}">
        <p14:creationId xmlns:p14="http://schemas.microsoft.com/office/powerpoint/2010/main" val="28623212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2312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4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C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9DC7AE70-01AC-C98F-0FF6-8E33078709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6721" y="1092200"/>
            <a:ext cx="2576851" cy="5242560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9FF5A5F4-C025-4AB0-BA8D-E1580DD228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8428" y="1092200"/>
            <a:ext cx="2576851" cy="5242560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B7028AD1-37C6-C329-4965-0BFDA0E6F482}"/>
              </a:ext>
            </a:extLst>
          </p:cNvPr>
          <p:cNvSpPr txBox="1"/>
          <p:nvPr/>
        </p:nvSpPr>
        <p:spPr>
          <a:xfrm>
            <a:off x="2723653" y="416560"/>
            <a:ext cx="2946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b="1">
                <a:solidFill>
                  <a:schemeClr val="bg1"/>
                </a:solidFill>
                <a:latin typeface="Archivo" pitchFamily="2" charset="0"/>
                <a:cs typeface="Archivo" pitchFamily="2" charset="0"/>
              </a:rPr>
              <a:t>Ordini in attesa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FE92779-6EDD-0C4E-E2A3-D9330A1B1515}"/>
              </a:ext>
            </a:extLst>
          </p:cNvPr>
          <p:cNvSpPr txBox="1"/>
          <p:nvPr/>
        </p:nvSpPr>
        <p:spPr>
          <a:xfrm>
            <a:off x="6521946" y="416560"/>
            <a:ext cx="2946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b="1">
                <a:solidFill>
                  <a:schemeClr val="bg1"/>
                </a:solidFill>
                <a:latin typeface="Archivo" pitchFamily="2" charset="0"/>
                <a:cs typeface="Archivo" pitchFamily="2" charset="0"/>
              </a:rPr>
              <a:t>Storico ordini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42F3B549-5931-13F4-1DBF-9A2E5C336F09}"/>
              </a:ext>
            </a:extLst>
          </p:cNvPr>
          <p:cNvSpPr txBox="1"/>
          <p:nvPr/>
        </p:nvSpPr>
        <p:spPr>
          <a:xfrm>
            <a:off x="213482" y="3858626"/>
            <a:ext cx="20842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>
                <a:solidFill>
                  <a:schemeClr val="bg1"/>
                </a:solidFill>
                <a:latin typeface="Archivo" pitchFamily="2" charset="0"/>
                <a:cs typeface="Archivo" pitchFamily="2" charset="0"/>
              </a:rPr>
              <a:t>Ordine completato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BF57E3AD-D9F8-1A85-5B34-E4E8408C0675}"/>
              </a:ext>
            </a:extLst>
          </p:cNvPr>
          <p:cNvSpPr txBox="1"/>
          <p:nvPr/>
        </p:nvSpPr>
        <p:spPr>
          <a:xfrm>
            <a:off x="213482" y="4226816"/>
            <a:ext cx="23555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>
                <a:latin typeface="Archivo" pitchFamily="2" charset="0"/>
                <a:cs typeface="Archivo" pitchFamily="2" charset="0"/>
              </a:rPr>
              <a:t>L’ordine avrà stato completato e verrà mostrato nello storico.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DD9F95ED-BE71-BE23-54BE-E4B929CFEA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2262010" y="3924330"/>
            <a:ext cx="1263473" cy="412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254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5" grpId="0"/>
      <p:bldP spid="1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9713FBDF-FA3B-172B-2D82-04D55BF6B41C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00B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50008CF5-9F69-58D3-CAE1-48376B2C85B3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9" name="Immagine 8" descr="Immagine che contiene testo, telefono cellulare, telefono, elettronica&#10;&#10;Descrizione generata automaticamente">
            <a:extLst>
              <a:ext uri="{FF2B5EF4-FFF2-40B4-BE49-F238E27FC236}">
                <a16:creationId xmlns:a16="http://schemas.microsoft.com/office/drawing/2014/main" id="{2AA75001-AFD9-5360-1F4E-0048845A77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4000" y="-1"/>
            <a:ext cx="9144000" cy="6858000"/>
          </a:xfrm>
          <a:prstGeom prst="rect">
            <a:avLst/>
          </a:prstGeom>
        </p:spPr>
      </p:pic>
      <p:pic>
        <p:nvPicPr>
          <p:cNvPr id="11" name="Immagine 10" descr="Immagine che contiene Sito Web&#10;&#10;Descrizione generata automaticamente">
            <a:extLst>
              <a:ext uri="{FF2B5EF4-FFF2-40B4-BE49-F238E27FC236}">
                <a16:creationId xmlns:a16="http://schemas.microsoft.com/office/drawing/2014/main" id="{60D097CB-90F2-2323-02E5-B3DF88D9B1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7397" y="634047"/>
            <a:ext cx="7453206" cy="5589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910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accel="13000" decel="38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1000" fill="hold"/>
                                        <p:tgtEl>
                                          <p:spTgt spid="11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>
            <a:extLst>
              <a:ext uri="{FF2B5EF4-FFF2-40B4-BE49-F238E27FC236}">
                <a16:creationId xmlns:a16="http://schemas.microsoft.com/office/drawing/2014/main" id="{4F91DCC5-C189-B4DB-AAF5-8621DA617D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0960" y="4317612"/>
            <a:ext cx="10454640" cy="9334500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945CCC1F-BEB2-BD86-6BAE-7D19D7AE38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4313" y="2748255"/>
            <a:ext cx="894525" cy="298175"/>
          </a:xfrm>
          <a:prstGeom prst="rect">
            <a:avLst/>
          </a:prstGeom>
        </p:spPr>
      </p:pic>
      <p:pic>
        <p:nvPicPr>
          <p:cNvPr id="19" name="Immagine 18">
            <a:extLst>
              <a:ext uri="{FF2B5EF4-FFF2-40B4-BE49-F238E27FC236}">
                <a16:creationId xmlns:a16="http://schemas.microsoft.com/office/drawing/2014/main" id="{F1BCE25E-0044-9851-8AE8-F2635C7F66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7398054" y="1736456"/>
            <a:ext cx="849474" cy="1292094"/>
          </a:xfrm>
          <a:prstGeom prst="rect">
            <a:avLst/>
          </a:prstGeom>
        </p:spPr>
      </p:pic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C2A459F8-8FED-2370-2F05-CA19AD104A86}"/>
              </a:ext>
            </a:extLst>
          </p:cNvPr>
          <p:cNvSpPr txBox="1"/>
          <p:nvPr/>
        </p:nvSpPr>
        <p:spPr>
          <a:xfrm>
            <a:off x="8468838" y="1588924"/>
            <a:ext cx="2781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>
                <a:solidFill>
                  <a:srgbClr val="B5B600"/>
                </a:solidFill>
                <a:latin typeface="Archivo" pitchFamily="2" charset="0"/>
                <a:cs typeface="Archivo" pitchFamily="2" charset="0"/>
              </a:rPr>
              <a:t>Aggiungi</a:t>
            </a:r>
            <a:r>
              <a:rPr lang="it-IT" sz="1600" b="1">
                <a:solidFill>
                  <a:srgbClr val="B5B600"/>
                </a:solidFill>
                <a:latin typeface="Archivo" pitchFamily="2" charset="0"/>
                <a:cs typeface="Archivo" pitchFamily="2" charset="0"/>
              </a:rPr>
              <a:t> nuova categoria</a:t>
            </a: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60BFD941-90A5-DD6D-F9BE-777333FBDCE5}"/>
              </a:ext>
            </a:extLst>
          </p:cNvPr>
          <p:cNvSpPr txBox="1"/>
          <p:nvPr/>
        </p:nvSpPr>
        <p:spPr>
          <a:xfrm>
            <a:off x="8468838" y="1957765"/>
            <a:ext cx="278153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>
                <a:solidFill>
                  <a:schemeClr val="bg1"/>
                </a:solidFill>
                <a:latin typeface="Archivo" pitchFamily="2" charset="0"/>
                <a:cs typeface="Archivo" pitchFamily="2" charset="0"/>
              </a:rPr>
              <a:t>Aggiunge una nuova categoria. </a:t>
            </a:r>
          </a:p>
          <a:p>
            <a:r>
              <a:rPr lang="it-IT" sz="1400">
                <a:solidFill>
                  <a:schemeClr val="bg1"/>
                </a:solidFill>
                <a:latin typeface="Archivo" pitchFamily="2" charset="0"/>
                <a:cs typeface="Archivo" pitchFamily="2" charset="0"/>
              </a:rPr>
              <a:t>Qui è possibile aggiungere anche una pietanza.</a:t>
            </a:r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FFB482B1-AC62-F7C1-485D-2F88A1CC7F82}"/>
              </a:ext>
            </a:extLst>
          </p:cNvPr>
          <p:cNvSpPr txBox="1"/>
          <p:nvPr/>
        </p:nvSpPr>
        <p:spPr>
          <a:xfrm>
            <a:off x="8468838" y="2618995"/>
            <a:ext cx="2624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>
                <a:solidFill>
                  <a:srgbClr val="B5B600"/>
                </a:solidFill>
                <a:latin typeface="Archivo" pitchFamily="2" charset="0"/>
                <a:cs typeface="Archivo" pitchFamily="2" charset="0"/>
              </a:rPr>
              <a:t>Generazione QR Code</a:t>
            </a:r>
            <a:endParaRPr lang="it-IT" sz="1600" b="1">
              <a:solidFill>
                <a:srgbClr val="B5B600"/>
              </a:solidFill>
              <a:latin typeface="Archivo" pitchFamily="2" charset="0"/>
              <a:cs typeface="Archivo" pitchFamily="2" charset="0"/>
            </a:endParaRP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6C53F2B6-5349-2547-042C-59BE6D1ACF56}"/>
              </a:ext>
            </a:extLst>
          </p:cNvPr>
          <p:cNvSpPr txBox="1"/>
          <p:nvPr/>
        </p:nvSpPr>
        <p:spPr>
          <a:xfrm>
            <a:off x="8468838" y="633980"/>
            <a:ext cx="434839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>
                <a:solidFill>
                  <a:schemeClr val="bg1"/>
                </a:solidFill>
                <a:latin typeface="Archivo" pitchFamily="2" charset="0"/>
                <a:cs typeface="Archivo" pitchFamily="2" charset="0"/>
              </a:rPr>
              <a:t>Homepage Amministratore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3C754A33-6A0C-1E14-AECD-B6EBC019EDE6}"/>
              </a:ext>
            </a:extLst>
          </p:cNvPr>
          <p:cNvSpPr txBox="1"/>
          <p:nvPr/>
        </p:nvSpPr>
        <p:spPr>
          <a:xfrm>
            <a:off x="8468838" y="2990001"/>
            <a:ext cx="266923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>
                <a:solidFill>
                  <a:schemeClr val="bg1"/>
                </a:solidFill>
                <a:latin typeface="Archivo" pitchFamily="2" charset="0"/>
                <a:cs typeface="Archivo" pitchFamily="2" charset="0"/>
              </a:rPr>
              <a:t>L’amministratore può creare un QR Code che riporta al menu nella lingua selezionata. </a:t>
            </a:r>
          </a:p>
        </p:txBody>
      </p:sp>
      <p:pic>
        <p:nvPicPr>
          <p:cNvPr id="29" name="Immagine 28">
            <a:extLst>
              <a:ext uri="{FF2B5EF4-FFF2-40B4-BE49-F238E27FC236}">
                <a16:creationId xmlns:a16="http://schemas.microsoft.com/office/drawing/2014/main" id="{FAFD8C49-E0BB-D1FE-96C2-7C782CB629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 flipH="1">
            <a:off x="5248514" y="4446611"/>
            <a:ext cx="849474" cy="1292094"/>
          </a:xfrm>
          <a:prstGeom prst="rect">
            <a:avLst/>
          </a:prstGeom>
        </p:spPr>
      </p:pic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27E2F210-4133-2ED3-41DA-935382B9DA6E}"/>
              </a:ext>
            </a:extLst>
          </p:cNvPr>
          <p:cNvSpPr txBox="1"/>
          <p:nvPr/>
        </p:nvSpPr>
        <p:spPr>
          <a:xfrm>
            <a:off x="6331998" y="5332729"/>
            <a:ext cx="1946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>
                <a:solidFill>
                  <a:srgbClr val="B5B600"/>
                </a:solidFill>
                <a:latin typeface="Archivo" pitchFamily="2" charset="0"/>
                <a:cs typeface="Archivo" pitchFamily="2" charset="0"/>
              </a:rPr>
              <a:t>Eliminazione Item</a:t>
            </a:r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63061529-667C-D598-891E-061454A6CD08}"/>
              </a:ext>
            </a:extLst>
          </p:cNvPr>
          <p:cNvSpPr txBox="1"/>
          <p:nvPr/>
        </p:nvSpPr>
        <p:spPr>
          <a:xfrm>
            <a:off x="6331998" y="5656282"/>
            <a:ext cx="292998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>
                <a:solidFill>
                  <a:srgbClr val="F5F7F9"/>
                </a:solidFill>
                <a:latin typeface="Archivo" pitchFamily="2" charset="0"/>
                <a:cs typeface="Archivo" pitchFamily="2" charset="0"/>
              </a:rPr>
              <a:t>Uno swipe in alto rimuove l’item dal menu, successivamente sarà mostrato un popup di conferma.</a:t>
            </a:r>
          </a:p>
        </p:txBody>
      </p:sp>
    </p:spTree>
    <p:extLst>
      <p:ext uri="{BB962C8B-B14F-4D97-AF65-F5344CB8AC3E}">
        <p14:creationId xmlns:p14="http://schemas.microsoft.com/office/powerpoint/2010/main" val="27375936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573 -0.00348 L -0.00912 -0.84005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9" y="-4182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000"/>
                            </p:stCondLst>
                            <p:childTnLst>
                              <p:par>
                                <p:cTn id="5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3" grpId="0"/>
      <p:bldP spid="26" grpId="0"/>
      <p:bldP spid="27" grpId="0"/>
      <p:bldP spid="28" grpId="0"/>
      <p:bldP spid="30" grpId="0"/>
      <p:bldP spid="3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5B6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l mio video-3">
            <a:hlinkClick r:id="" action="ppaction://media"/>
            <a:extLst>
              <a:ext uri="{FF2B5EF4-FFF2-40B4-BE49-F238E27FC236}">
                <a16:creationId xmlns:a16="http://schemas.microsoft.com/office/drawing/2014/main" id="{605B33CA-30FC-D16A-46A7-8F4FC56B5FD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6C14C58F-D296-6D0C-1FF4-29AAA983B9AB}"/>
              </a:ext>
            </a:extLst>
          </p:cNvPr>
          <p:cNvSpPr txBox="1"/>
          <p:nvPr/>
        </p:nvSpPr>
        <p:spPr>
          <a:xfrm>
            <a:off x="1700982" y="388374"/>
            <a:ext cx="277511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200" b="1">
                <a:solidFill>
                  <a:srgbClr val="F5F7F9"/>
                </a:solidFill>
                <a:latin typeface="Archivo" pitchFamily="2" charset="0"/>
                <a:cs typeface="Archivo" pitchFamily="2" charset="0"/>
              </a:rPr>
              <a:t>Generazione </a:t>
            </a:r>
          </a:p>
          <a:p>
            <a:r>
              <a:rPr lang="it-IT" sz="3200" b="1">
                <a:solidFill>
                  <a:srgbClr val="F5F7F9"/>
                </a:solidFill>
                <a:latin typeface="Archivo" pitchFamily="2" charset="0"/>
                <a:cs typeface="Archivo" pitchFamily="2" charset="0"/>
              </a:rPr>
              <a:t>QR Code</a:t>
            </a:r>
          </a:p>
        </p:txBody>
      </p:sp>
    </p:spTree>
    <p:extLst>
      <p:ext uri="{BB962C8B-B14F-4D97-AF65-F5344CB8AC3E}">
        <p14:creationId xmlns:p14="http://schemas.microsoft.com/office/powerpoint/2010/main" val="15703057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9" dur="1560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0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21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" fill="hold">
                      <p:stCondLst>
                        <p:cond delay="0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5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310</Words>
  <Application>Microsoft Office PowerPoint</Application>
  <PresentationFormat>Widescreen</PresentationFormat>
  <Paragraphs>54</Paragraphs>
  <Slides>18</Slides>
  <Notes>1</Notes>
  <HiddenSlides>0</HiddenSlides>
  <MMClips>4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18</vt:i4>
      </vt:variant>
    </vt:vector>
  </HeadingPairs>
  <TitlesOfParts>
    <vt:vector size="24" baseType="lpstr">
      <vt:lpstr>Actor</vt:lpstr>
      <vt:lpstr>Archivo</vt:lpstr>
      <vt:lpstr>Arial</vt:lpstr>
      <vt:lpstr>Calibri</vt:lpstr>
      <vt:lpstr>Calibri Light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Ratatouille</dc:title>
  <dc:creator>AGOSTINO CESARANO</dc:creator>
  <cp:lastModifiedBy>AGOSTINO CESARANO</cp:lastModifiedBy>
  <cp:revision>3</cp:revision>
  <dcterms:created xsi:type="dcterms:W3CDTF">2023-03-28T17:14:56Z</dcterms:created>
  <dcterms:modified xsi:type="dcterms:W3CDTF">2023-04-03T07:43:54Z</dcterms:modified>
</cp:coreProperties>
</file>

<file path=docProps/thumbnail.jpeg>
</file>